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1312" r:id="rId2"/>
    <p:sldId id="1482" r:id="rId3"/>
    <p:sldId id="1499" r:id="rId4"/>
    <p:sldId id="1385" r:id="rId5"/>
    <p:sldId id="1386" r:id="rId6"/>
    <p:sldId id="1387" r:id="rId7"/>
    <p:sldId id="1500" r:id="rId8"/>
    <p:sldId id="1504" r:id="rId9"/>
    <p:sldId id="1536" r:id="rId10"/>
    <p:sldId id="1537" r:id="rId11"/>
    <p:sldId id="1538" r:id="rId12"/>
    <p:sldId id="1491" r:id="rId13"/>
    <p:sldId id="1519" r:id="rId14"/>
    <p:sldId id="1526" r:id="rId15"/>
    <p:sldId id="1520" r:id="rId16"/>
    <p:sldId id="1521" r:id="rId17"/>
    <p:sldId id="1525" r:id="rId18"/>
    <p:sldId id="1534" r:id="rId19"/>
    <p:sldId id="1493" r:id="rId20"/>
    <p:sldId id="1492" r:id="rId21"/>
    <p:sldId id="1494" r:id="rId22"/>
    <p:sldId id="1495" r:id="rId23"/>
    <p:sldId id="1496" r:id="rId24"/>
    <p:sldId id="1501" r:id="rId25"/>
    <p:sldId id="1503" r:id="rId26"/>
    <p:sldId id="1502" r:id="rId27"/>
    <p:sldId id="1528" r:id="rId28"/>
    <p:sldId id="1529" r:id="rId29"/>
    <p:sldId id="1530" r:id="rId30"/>
    <p:sldId id="1533" r:id="rId31"/>
    <p:sldId id="1531" r:id="rId32"/>
    <p:sldId id="1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 autoAdjust="0"/>
    <p:restoredTop sz="93480" autoAdjust="0"/>
  </p:normalViewPr>
  <p:slideViewPr>
    <p:cSldViewPr snapToGrid="0">
      <p:cViewPr>
        <p:scale>
          <a:sx n="75" d="100"/>
          <a:sy n="75" d="100"/>
        </p:scale>
        <p:origin x="2865" y="14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50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8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80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54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25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0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9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34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97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987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68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63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87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57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2.png"/><Relationship Id="rId10" Type="http://schemas.openxmlformats.org/officeDocument/2006/relationships/image" Target="../media/image190.png"/><Relationship Id="rId9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180.png"/><Relationship Id="rId10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7" Type="http://schemas.openxmlformats.org/officeDocument/2006/relationships/image" Target="../media/image430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180.png"/><Relationship Id="rId15" Type="http://schemas.openxmlformats.org/officeDocument/2006/relationships/image" Target="../media/image41.png"/><Relationship Id="rId10" Type="http://schemas.openxmlformats.org/officeDocument/2006/relationships/image" Target="../media/image170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Linear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Regression -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81D75-669F-6FC6-9F5E-B823C074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35"/>
          <a:stretch/>
        </p:blipFill>
        <p:spPr>
          <a:xfrm>
            <a:off x="277058" y="2018146"/>
            <a:ext cx="5720971" cy="2285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BAA6A-9869-A73F-72A5-08F668C91278}"/>
              </a:ext>
            </a:extLst>
          </p:cNvPr>
          <p:cNvSpPr txBox="1"/>
          <p:nvPr/>
        </p:nvSpPr>
        <p:spPr>
          <a:xfrm>
            <a:off x="6847113" y="2225580"/>
            <a:ext cx="4076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Train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dataset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: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Test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dataset</a:t>
            </a:r>
            <a:r>
              <a:rPr lang="ko-KR" altLang="en-US" sz="1600" dirty="0">
                <a:solidFill>
                  <a:srgbClr val="C00000"/>
                </a:solidFill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</a:rPr>
              <a:t>=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8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: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2</a:t>
            </a:r>
            <a:r>
              <a:rPr lang="ko-KR" altLang="en-US" sz="1600" dirty="0">
                <a:solidFill>
                  <a:srgbClr val="C00000"/>
                </a:solidFill>
              </a:rPr>
              <a:t> 로 분할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F8B13-4B65-77CB-E4C6-004778C874B4}"/>
              </a:ext>
            </a:extLst>
          </p:cNvPr>
          <p:cNvCxnSpPr/>
          <p:nvPr/>
        </p:nvCxnSpPr>
        <p:spPr>
          <a:xfrm>
            <a:off x="6096000" y="2394857"/>
            <a:ext cx="5754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9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81D75-669F-6FC6-9F5E-B823C074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35"/>
          <a:stretch/>
        </p:blipFill>
        <p:spPr>
          <a:xfrm>
            <a:off x="277058" y="2018146"/>
            <a:ext cx="5720971" cy="228599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F8B13-4B65-77CB-E4C6-004778C874B4}"/>
              </a:ext>
            </a:extLst>
          </p:cNvPr>
          <p:cNvCxnSpPr>
            <a:cxnSpLocks/>
          </p:cNvCxnSpPr>
          <p:nvPr/>
        </p:nvCxnSpPr>
        <p:spPr>
          <a:xfrm>
            <a:off x="4934900" y="3886199"/>
            <a:ext cx="13461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3402D4-9874-9C31-1836-B248EE00BB0D}"/>
              </a:ext>
            </a:extLst>
          </p:cNvPr>
          <p:cNvGrpSpPr/>
          <p:nvPr/>
        </p:nvGrpSpPr>
        <p:grpSpPr>
          <a:xfrm>
            <a:off x="6502503" y="2645225"/>
            <a:ext cx="5567704" cy="2797529"/>
            <a:chOff x="2387703" y="1949808"/>
            <a:chExt cx="8099825" cy="40698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6D8EC3-0D47-1B6D-1B6C-1AF150E8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635" y="1949808"/>
              <a:ext cx="5388730" cy="40698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70D6A8-F2A6-0AD2-6606-B3C4F74CB762}"/>
                </a:ext>
              </a:extLst>
            </p:cNvPr>
            <p:cNvSpPr txBox="1"/>
            <p:nvPr/>
          </p:nvSpPr>
          <p:spPr>
            <a:xfrm>
              <a:off x="8853746" y="5607646"/>
              <a:ext cx="1633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X: </a:t>
              </a:r>
              <a:r>
                <a:rPr lang="en-US" altLang="ko-KR" b="1" dirty="0" err="1">
                  <a:solidFill>
                    <a:srgbClr val="0000FF"/>
                  </a:solidFill>
                </a:rPr>
                <a:t>sqft_living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98D8EF-96E6-12F6-F960-ECB80FA9E429}"/>
                </a:ext>
              </a:extLst>
            </p:cNvPr>
            <p:cNvSpPr txBox="1"/>
            <p:nvPr/>
          </p:nvSpPr>
          <p:spPr>
            <a:xfrm>
              <a:off x="2387703" y="1950651"/>
              <a:ext cx="1013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Y: price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24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156175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2499000"/>
                <a:ext cx="1016111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664230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8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A25F3-C3DD-D959-8F44-71EC1CC9D7F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54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3EA5A2-35EE-275A-67A6-FAF2BF600455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204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3EA5A2-35EE-275A-67A6-FAF2BF60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204753" cy="276999"/>
              </a:xfrm>
              <a:prstGeom prst="rect">
                <a:avLst/>
              </a:prstGeom>
              <a:blipFill>
                <a:blip r:embed="rId7"/>
                <a:stretch>
                  <a:fillRect l="-4061" t="-2174" r="-355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7F5374-D9C1-3F8A-0245-E1BBD0CDF170}"/>
              </a:ext>
            </a:extLst>
          </p:cNvPr>
          <p:cNvSpPr txBox="1"/>
          <p:nvPr/>
        </p:nvSpPr>
        <p:spPr>
          <a:xfrm>
            <a:off x="7516492" y="5114070"/>
            <a:ext cx="393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 X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가 정방행렬이 아니기 때문에 불가능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D1325-7105-ED35-BAB5-E7EE82A97A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9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blipFill>
                <a:blip r:embed="rId7"/>
                <a:stretch>
                  <a:fillRect l="-3560" t="-2174" r="-1942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205640-6BEA-2276-03C8-E2541F2C4E2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82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blipFill>
                <a:blip r:embed="rId7"/>
                <a:stretch>
                  <a:fillRect l="-3560" t="-2174" r="-1942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9D72C-08E7-2EC4-3BC5-3E60F7A7FEAB}"/>
                  </a:ext>
                </a:extLst>
              </p:cNvPr>
              <p:cNvSpPr txBox="1"/>
              <p:nvPr/>
            </p:nvSpPr>
            <p:spPr>
              <a:xfrm>
                <a:off x="6160938" y="5609297"/>
                <a:ext cx="4463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 strike="sng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i="1" strike="sng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9D72C-08E7-2EC4-3BC5-3E60F7A7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609297"/>
                <a:ext cx="4463145" cy="276999"/>
              </a:xfrm>
              <a:prstGeom prst="rect">
                <a:avLst/>
              </a:prstGeom>
              <a:blipFill>
                <a:blip r:embed="rId8"/>
                <a:stretch>
                  <a:fillRect t="-2174" r="-1366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CA21DC-A0D4-3C20-74B5-CBF85F2DD3D1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02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9C4B8-BBD4-DCD8-A16E-BAC101B69C0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DDF40-BCC8-39DD-B423-96A02FFA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34" y="2740550"/>
            <a:ext cx="2959051" cy="3679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0B1B3A-2BC0-25B1-0748-A40A58E78357}"/>
                  </a:ext>
                </a:extLst>
              </p:cNvPr>
              <p:cNvSpPr txBox="1"/>
              <p:nvPr/>
            </p:nvSpPr>
            <p:spPr>
              <a:xfrm>
                <a:off x="4364795" y="5411769"/>
                <a:ext cx="3297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0B1B3A-2BC0-25B1-0748-A40A58E78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795" y="5411769"/>
                <a:ext cx="3297121" cy="369332"/>
              </a:xfrm>
              <a:prstGeom prst="rect">
                <a:avLst/>
              </a:prstGeom>
              <a:blipFill>
                <a:blip r:embed="rId3"/>
                <a:stretch>
                  <a:fillRect l="-1479" r="-2588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6D9BC-C80B-0BBF-D347-2132CC6A4B9B}"/>
                  </a:ext>
                </a:extLst>
              </p:cNvPr>
              <p:cNvSpPr txBox="1"/>
              <p:nvPr/>
            </p:nvSpPr>
            <p:spPr>
              <a:xfrm>
                <a:off x="4258044" y="4580260"/>
                <a:ext cx="1408465" cy="551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6D9BC-C80B-0BBF-D347-2132CC6A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044" y="4580260"/>
                <a:ext cx="1408465" cy="551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4D5331-48DF-6552-2D2E-C4FB2DC130F3}"/>
              </a:ext>
            </a:extLst>
          </p:cNvPr>
          <p:cNvCxnSpPr>
            <a:endCxn id="7" idx="1"/>
          </p:cNvCxnSpPr>
          <p:nvPr/>
        </p:nvCxnSpPr>
        <p:spPr>
          <a:xfrm>
            <a:off x="2775857" y="5596435"/>
            <a:ext cx="15889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3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D1EAE-15CF-66AB-6AA6-73BB164E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516"/>
          <a:stretch/>
        </p:blipFill>
        <p:spPr>
          <a:xfrm>
            <a:off x="574601" y="2602095"/>
            <a:ext cx="5087060" cy="3653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FAEFA0-CE1C-2CF0-267B-D04030B2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216"/>
          <a:stretch/>
        </p:blipFill>
        <p:spPr>
          <a:xfrm>
            <a:off x="6530341" y="2602095"/>
            <a:ext cx="5087060" cy="240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9C4B8-BBD4-DCD8-A16E-BAC101B69C0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52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Descent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84E3F63-DB97-23EF-C7C7-1DE419364B56}"/>
              </a:ext>
            </a:extLst>
          </p:cNvPr>
          <p:cNvSpPr/>
          <p:nvPr/>
        </p:nvSpPr>
        <p:spPr>
          <a:xfrm rot="5400000">
            <a:off x="4595313" y="3467820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3BB07-2923-68ED-6B37-86DDA7F37776}"/>
              </a:ext>
            </a:extLst>
          </p:cNvPr>
          <p:cNvSpPr txBox="1"/>
          <p:nvPr/>
        </p:nvSpPr>
        <p:spPr>
          <a:xfrm>
            <a:off x="5091025" y="35745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초기 지점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34300-D1C6-C2FB-7CE5-5C0E0AE99690}"/>
                  </a:ext>
                </a:extLst>
              </p:cNvPr>
              <p:cNvSpPr txBox="1"/>
              <p:nvPr/>
            </p:nvSpPr>
            <p:spPr>
              <a:xfrm>
                <a:off x="6849161" y="2726013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34300-D1C6-C2FB-7CE5-5C0E0AE9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61" y="2726013"/>
                <a:ext cx="1400017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FE5161-0146-0FB6-4B59-D30272308F7C}"/>
                  </a:ext>
                </a:extLst>
              </p:cNvPr>
              <p:cNvSpPr txBox="1"/>
              <p:nvPr/>
            </p:nvSpPr>
            <p:spPr>
              <a:xfrm>
                <a:off x="8404113" y="2726013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FE5161-0146-0FB6-4B59-D3027230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113" y="2726013"/>
                <a:ext cx="1016111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63DA0-3B7B-E5A7-CDE6-47BECEA128A5}"/>
                  </a:ext>
                </a:extLst>
              </p:cNvPr>
              <p:cNvSpPr txBox="1"/>
              <p:nvPr/>
            </p:nvSpPr>
            <p:spPr>
              <a:xfrm>
                <a:off x="9898890" y="3030006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63DA0-3B7B-E5A7-CDE6-47BECEA12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890" y="3030006"/>
                <a:ext cx="1016111" cy="412485"/>
              </a:xfrm>
              <a:prstGeom prst="rect">
                <a:avLst/>
              </a:prstGeom>
              <a:blipFill>
                <a:blip r:embed="rId4"/>
                <a:stretch>
                  <a:fillRect t="-1471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CC227-B3B8-ACA4-018E-7A34BCFC71DD}"/>
              </a:ext>
            </a:extLst>
          </p:cNvPr>
          <p:cNvSpPr txBox="1"/>
          <p:nvPr/>
        </p:nvSpPr>
        <p:spPr>
          <a:xfrm>
            <a:off x="7575109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D727E-95B2-D16A-48C5-C8BE5F40180E}"/>
              </a:ext>
            </a:extLst>
          </p:cNvPr>
          <p:cNvSpPr txBox="1"/>
          <p:nvPr/>
        </p:nvSpPr>
        <p:spPr>
          <a:xfrm>
            <a:off x="8886105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4FFA8-0799-955B-4462-03760DD0CDD7}"/>
              </a:ext>
            </a:extLst>
          </p:cNvPr>
          <p:cNvSpPr txBox="1"/>
          <p:nvPr/>
        </p:nvSpPr>
        <p:spPr>
          <a:xfrm>
            <a:off x="10432478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4C8DA-E2D5-0DB6-C6DE-56578465739F}"/>
              </a:ext>
            </a:extLst>
          </p:cNvPr>
          <p:cNvSpPr txBox="1"/>
          <p:nvPr/>
        </p:nvSpPr>
        <p:spPr>
          <a:xfrm>
            <a:off x="7804461" y="23433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AF4D20-4306-F7F7-0EFB-954A0136C256}"/>
                  </a:ext>
                </a:extLst>
              </p:cNvPr>
              <p:cNvSpPr txBox="1"/>
              <p:nvPr/>
            </p:nvSpPr>
            <p:spPr>
              <a:xfrm>
                <a:off x="7008217" y="4780252"/>
                <a:ext cx="79624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AF4D20-4306-F7F7-0EFB-954A0136C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17" y="4780252"/>
                <a:ext cx="796244" cy="284437"/>
              </a:xfrm>
              <a:prstGeom prst="rect">
                <a:avLst/>
              </a:prstGeom>
              <a:blipFill>
                <a:blip r:embed="rId5"/>
                <a:stretch>
                  <a:fillRect l="-6154" t="-14894" r="-39231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4D595C-5F52-6E1B-EC21-3BB6C94E6450}"/>
                  </a:ext>
                </a:extLst>
              </p:cNvPr>
              <p:cNvSpPr txBox="1"/>
              <p:nvPr/>
            </p:nvSpPr>
            <p:spPr>
              <a:xfrm>
                <a:off x="7008217" y="5240836"/>
                <a:ext cx="174227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4D595C-5F52-6E1B-EC21-3BB6C94E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17" y="5240836"/>
                <a:ext cx="1742272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40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902304" cy="309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Linear Regression (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선형회귀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Linear Regression (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단일 선형회귀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Ordinary Least Squares (OLS)</a:t>
            </a:r>
            <a:b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= Least Squares Method (LSM)</a:t>
            </a:r>
            <a:b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270A35-56B6-C002-F3DE-031FD914734C}"/>
              </a:ext>
            </a:extLst>
          </p:cNvPr>
          <p:cNvCxnSpPr>
            <a:cxnSpLocks/>
          </p:cNvCxnSpPr>
          <p:nvPr/>
        </p:nvCxnSpPr>
        <p:spPr>
          <a:xfrm>
            <a:off x="6956336" y="529055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F8A66DB-457A-CF09-9267-8AF116768E83}"/>
              </a:ext>
            </a:extLst>
          </p:cNvPr>
          <p:cNvCxnSpPr/>
          <p:nvPr/>
        </p:nvCxnSpPr>
        <p:spPr>
          <a:xfrm flipV="1">
            <a:off x="6969673" y="235538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DAFDDDA-08EA-567B-AA0A-20A4F221AC00}"/>
              </a:ext>
            </a:extLst>
          </p:cNvPr>
          <p:cNvSpPr/>
          <p:nvPr/>
        </p:nvSpPr>
        <p:spPr>
          <a:xfrm>
            <a:off x="7298913" y="489965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803344-EDE1-0993-8C16-E62829F36595}"/>
              </a:ext>
            </a:extLst>
          </p:cNvPr>
          <p:cNvSpPr/>
          <p:nvPr/>
        </p:nvSpPr>
        <p:spPr>
          <a:xfrm>
            <a:off x="7512273" y="446277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780998-0FCD-6571-F185-507BFEDE00EB}"/>
              </a:ext>
            </a:extLst>
          </p:cNvPr>
          <p:cNvSpPr/>
          <p:nvPr/>
        </p:nvSpPr>
        <p:spPr>
          <a:xfrm>
            <a:off x="7883113" y="465581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DBC968-80FA-79A9-9C73-C43D7987D4E8}"/>
              </a:ext>
            </a:extLst>
          </p:cNvPr>
          <p:cNvSpPr/>
          <p:nvPr/>
        </p:nvSpPr>
        <p:spPr>
          <a:xfrm>
            <a:off x="8121873" y="402589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8758B8-1BAA-7C0A-DA55-1801DD85661A}"/>
              </a:ext>
            </a:extLst>
          </p:cNvPr>
          <p:cNvSpPr/>
          <p:nvPr/>
        </p:nvSpPr>
        <p:spPr>
          <a:xfrm>
            <a:off x="8731954" y="4574537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DC77480-B353-D516-62E8-E25C943E6FDB}"/>
              </a:ext>
            </a:extLst>
          </p:cNvPr>
          <p:cNvSpPr/>
          <p:nvPr/>
        </p:nvSpPr>
        <p:spPr>
          <a:xfrm>
            <a:off x="9123114" y="3820160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F77E8E-9169-5828-14F8-CCB2C18E656D}"/>
              </a:ext>
            </a:extLst>
          </p:cNvPr>
          <p:cNvSpPr/>
          <p:nvPr/>
        </p:nvSpPr>
        <p:spPr>
          <a:xfrm>
            <a:off x="9874954" y="3647710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677F7B-EACA-63C0-E08E-F1B77A1FF374}"/>
              </a:ext>
            </a:extLst>
          </p:cNvPr>
          <p:cNvSpPr/>
          <p:nvPr/>
        </p:nvSpPr>
        <p:spPr>
          <a:xfrm>
            <a:off x="9666674" y="2984646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BBB099-53AF-6779-C059-4B77FE019033}"/>
              </a:ext>
            </a:extLst>
          </p:cNvPr>
          <p:cNvSpPr/>
          <p:nvPr/>
        </p:nvSpPr>
        <p:spPr>
          <a:xfrm>
            <a:off x="8331113" y="351043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82600BE-9CEA-D85C-6070-DBA289C93EC9}"/>
              </a:ext>
            </a:extLst>
          </p:cNvPr>
          <p:cNvSpPr/>
          <p:nvPr/>
        </p:nvSpPr>
        <p:spPr>
          <a:xfrm>
            <a:off x="8912774" y="3406272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2E1E47-7D33-F39F-470C-8BB392AAEA1A}"/>
              </a:ext>
            </a:extLst>
          </p:cNvPr>
          <p:cNvSpPr/>
          <p:nvPr/>
        </p:nvSpPr>
        <p:spPr>
          <a:xfrm>
            <a:off x="8731954" y="3588905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7DF829A-34C8-B41A-C9FF-8F9F38787CEB}"/>
              </a:ext>
            </a:extLst>
          </p:cNvPr>
          <p:cNvSpPr/>
          <p:nvPr/>
        </p:nvSpPr>
        <p:spPr>
          <a:xfrm>
            <a:off x="9809391" y="3297052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CB4577E-9C4B-F936-1595-B7A61060DFA4}"/>
              </a:ext>
            </a:extLst>
          </p:cNvPr>
          <p:cNvSpPr/>
          <p:nvPr/>
        </p:nvSpPr>
        <p:spPr>
          <a:xfrm>
            <a:off x="10256431" y="3289434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9EC18-E034-7A51-5B17-A53DFFF72900}"/>
              </a:ext>
            </a:extLst>
          </p:cNvPr>
          <p:cNvSpPr txBox="1"/>
          <p:nvPr/>
        </p:nvSpPr>
        <p:spPr>
          <a:xfrm>
            <a:off x="10304579" y="529055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9718E-027E-5EE3-644E-7C5589D7BE33}"/>
              </a:ext>
            </a:extLst>
          </p:cNvPr>
          <p:cNvSpPr txBox="1"/>
          <p:nvPr/>
        </p:nvSpPr>
        <p:spPr>
          <a:xfrm>
            <a:off x="6560619" y="230970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y</a:t>
            </a:r>
            <a:endParaRPr lang="ko-KR" altLang="en-US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ECEB5C-788F-6C1E-3101-635A2B1A0A2D}"/>
              </a:ext>
            </a:extLst>
          </p:cNvPr>
          <p:cNvCxnSpPr>
            <a:cxnSpLocks/>
          </p:cNvCxnSpPr>
          <p:nvPr/>
        </p:nvCxnSpPr>
        <p:spPr>
          <a:xfrm flipV="1">
            <a:off x="7105873" y="2781968"/>
            <a:ext cx="3505200" cy="234883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B0A7D1-1A82-1071-28E1-E7BCD188EE4B}"/>
              </a:ext>
            </a:extLst>
          </p:cNvPr>
          <p:cNvSpPr txBox="1"/>
          <p:nvPr/>
        </p:nvSpPr>
        <p:spPr>
          <a:xfrm>
            <a:off x="9561091" y="2178871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FF"/>
                </a:solidFill>
              </a:rPr>
              <a:t>y = </a:t>
            </a:r>
            <a:r>
              <a:rPr lang="en-US" altLang="ko-KR" sz="2800" b="1" dirty="0" err="1">
                <a:solidFill>
                  <a:srgbClr val="0000FF"/>
                </a:solidFill>
              </a:rPr>
              <a:t>wx</a:t>
            </a:r>
            <a:r>
              <a:rPr lang="en-US" altLang="ko-KR" sz="2800" b="1" dirty="0">
                <a:solidFill>
                  <a:srgbClr val="0000FF"/>
                </a:solidFill>
              </a:rPr>
              <a:t> + b</a:t>
            </a:r>
            <a:endParaRPr lang="ko-KR" altLang="en-US" sz="2800" b="1" dirty="0">
              <a:solidFill>
                <a:srgbClr val="0000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F89544-3A6A-987F-7315-B8CE00643F13}"/>
              </a:ext>
            </a:extLst>
          </p:cNvPr>
          <p:cNvSpPr txBox="1"/>
          <p:nvPr/>
        </p:nvSpPr>
        <p:spPr>
          <a:xfrm>
            <a:off x="7703921" y="57834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단일 선형회귀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7B4EB-372C-47E8-01BB-F9505809534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Descent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38EDB81-CF97-322A-6B91-778A4B91CE5B}"/>
              </a:ext>
            </a:extLst>
          </p:cNvPr>
          <p:cNvSpPr/>
          <p:nvPr/>
        </p:nvSpPr>
        <p:spPr>
          <a:xfrm rot="5400000">
            <a:off x="3476153" y="4978771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52AF9-3F20-7DB1-8DAE-D71F2B6CB029}"/>
              </a:ext>
            </a:extLst>
          </p:cNvPr>
          <p:cNvSpPr txBox="1"/>
          <p:nvPr/>
        </p:nvSpPr>
        <p:spPr>
          <a:xfrm>
            <a:off x="3976447" y="490899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가 최소인 위치의</a:t>
            </a:r>
            <a:endParaRPr lang="en-US" altLang="ko-KR" b="1" dirty="0">
              <a:solidFill>
                <a:srgbClr val="0000FF"/>
              </a:solidFill>
            </a:endParaRPr>
          </a:p>
          <a:p>
            <a:r>
              <a:rPr lang="el-GR" altLang="ko-KR" b="1" i="1" dirty="0">
                <a:solidFill>
                  <a:srgbClr val="0000FF"/>
                </a:solidFill>
              </a:rPr>
              <a:t>θ</a:t>
            </a:r>
            <a:r>
              <a:rPr lang="ko-KR" altLang="en-US" b="1" dirty="0" err="1">
                <a:solidFill>
                  <a:srgbClr val="0000FF"/>
                </a:solidFill>
              </a:rPr>
              <a:t>를</a:t>
            </a:r>
            <a:r>
              <a:rPr lang="ko-KR" altLang="en-US" b="1" dirty="0">
                <a:solidFill>
                  <a:srgbClr val="0000FF"/>
                </a:solidFill>
              </a:rPr>
              <a:t> 구하는 것이 목표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A9342-7BE6-3D81-6EE1-8DC2EA8B4C65}"/>
                  </a:ext>
                </a:extLst>
              </p:cNvPr>
              <p:cNvSpPr txBox="1"/>
              <p:nvPr/>
            </p:nvSpPr>
            <p:spPr>
              <a:xfrm>
                <a:off x="6849161" y="2726013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A9342-7BE6-3D81-6EE1-8DC2EA8B4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61" y="2726013"/>
                <a:ext cx="1400017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5F656A-A019-9B24-2571-554CC46C3E8D}"/>
                  </a:ext>
                </a:extLst>
              </p:cNvPr>
              <p:cNvSpPr txBox="1"/>
              <p:nvPr/>
            </p:nvSpPr>
            <p:spPr>
              <a:xfrm>
                <a:off x="8404113" y="2726013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5F656A-A019-9B24-2571-554CC46C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113" y="2726013"/>
                <a:ext cx="1016111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135851-5489-3F93-2723-515AFA62B93F}"/>
                  </a:ext>
                </a:extLst>
              </p:cNvPr>
              <p:cNvSpPr txBox="1"/>
              <p:nvPr/>
            </p:nvSpPr>
            <p:spPr>
              <a:xfrm>
                <a:off x="9898890" y="3030006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135851-5489-3F93-2723-515AFA62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890" y="3030006"/>
                <a:ext cx="1016111" cy="412485"/>
              </a:xfrm>
              <a:prstGeom prst="rect">
                <a:avLst/>
              </a:prstGeom>
              <a:blipFill>
                <a:blip r:embed="rId4"/>
                <a:stretch>
                  <a:fillRect t="-1471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EE037A-5173-638E-8607-A65ED03A9615}"/>
              </a:ext>
            </a:extLst>
          </p:cNvPr>
          <p:cNvSpPr txBox="1"/>
          <p:nvPr/>
        </p:nvSpPr>
        <p:spPr>
          <a:xfrm>
            <a:off x="7575109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45229-26B4-EDCA-F3D5-142792FC91E4}"/>
              </a:ext>
            </a:extLst>
          </p:cNvPr>
          <p:cNvSpPr txBox="1"/>
          <p:nvPr/>
        </p:nvSpPr>
        <p:spPr>
          <a:xfrm>
            <a:off x="8886105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C85CD-0EC9-5A46-7E0C-826EBE327BDD}"/>
              </a:ext>
            </a:extLst>
          </p:cNvPr>
          <p:cNvSpPr txBox="1"/>
          <p:nvPr/>
        </p:nvSpPr>
        <p:spPr>
          <a:xfrm>
            <a:off x="10432478" y="394523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F7243-3A3B-7039-CD44-DDA31EC5D582}"/>
              </a:ext>
            </a:extLst>
          </p:cNvPr>
          <p:cNvSpPr txBox="1"/>
          <p:nvPr/>
        </p:nvSpPr>
        <p:spPr>
          <a:xfrm>
            <a:off x="7804461" y="23433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544F7B-685A-ADEC-F202-203B7F179467}"/>
                  </a:ext>
                </a:extLst>
              </p:cNvPr>
              <p:cNvSpPr txBox="1"/>
              <p:nvPr/>
            </p:nvSpPr>
            <p:spPr>
              <a:xfrm>
                <a:off x="7008217" y="4780252"/>
                <a:ext cx="79624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544F7B-685A-ADEC-F202-203B7F17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17" y="4780252"/>
                <a:ext cx="796244" cy="284437"/>
              </a:xfrm>
              <a:prstGeom prst="rect">
                <a:avLst/>
              </a:prstGeom>
              <a:blipFill>
                <a:blip r:embed="rId5"/>
                <a:stretch>
                  <a:fillRect l="-6154" t="-14894" r="-39231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ABCC10-DC79-C39A-C951-A61C59075209}"/>
                  </a:ext>
                </a:extLst>
              </p:cNvPr>
              <p:cNvSpPr txBox="1"/>
              <p:nvPr/>
            </p:nvSpPr>
            <p:spPr>
              <a:xfrm>
                <a:off x="7008217" y="5240836"/>
                <a:ext cx="174227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ABCC10-DC79-C39A-C951-A61C5907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17" y="5240836"/>
                <a:ext cx="1742272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366BE57-8E26-4358-3EDB-F550BD478260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1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Descent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1A8FAE5-73B0-6A74-E6B4-B32D1BA45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657498"/>
              </p:ext>
            </p:extLst>
          </p:nvPr>
        </p:nvGraphicFramePr>
        <p:xfrm>
          <a:off x="7106778" y="4361577"/>
          <a:ext cx="3295290" cy="139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520560" progId="Equation.DSMT4">
                  <p:embed/>
                </p:oleObj>
              </mc:Choice>
              <mc:Fallback>
                <p:oleObj name="Equation" r:id="rId2" imgW="123156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7BBDD67F-5201-F575-BD8C-E03F9F4BF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6778" y="4361577"/>
                        <a:ext cx="3295290" cy="1392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5BDA22EB-B6A6-DB19-BF0D-36F8F1CB31FA}"/>
              </a:ext>
            </a:extLst>
          </p:cNvPr>
          <p:cNvSpPr/>
          <p:nvPr/>
        </p:nvSpPr>
        <p:spPr>
          <a:xfrm>
            <a:off x="9565920" y="4361576"/>
            <a:ext cx="870118" cy="1367163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33018DAB-3234-2F1E-EDAC-D944B221A043}"/>
              </a:ext>
            </a:extLst>
          </p:cNvPr>
          <p:cNvSpPr/>
          <p:nvPr/>
        </p:nvSpPr>
        <p:spPr>
          <a:xfrm>
            <a:off x="9172481" y="4760531"/>
            <a:ext cx="323637" cy="523982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38891-3648-EE22-36DB-0E3F194539BC}"/>
              </a:ext>
            </a:extLst>
          </p:cNvPr>
          <p:cNvSpPr txBox="1"/>
          <p:nvPr/>
        </p:nvSpPr>
        <p:spPr>
          <a:xfrm>
            <a:off x="7623131" y="600439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318E7-8074-F64C-FAFF-BA65116A8368}"/>
              </a:ext>
            </a:extLst>
          </p:cNvPr>
          <p:cNvSpPr txBox="1"/>
          <p:nvPr/>
        </p:nvSpPr>
        <p:spPr>
          <a:xfrm>
            <a:off x="9460607" y="600439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Gradient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E53F45D-8ECF-5714-6D6C-CFDF7274F9F4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rot="5400000" flipH="1" flipV="1">
            <a:off x="8510597" y="5180693"/>
            <a:ext cx="719883" cy="927524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400D203-1F8F-9DE9-2F4B-21487ED2477A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rot="16200000" flipV="1">
            <a:off x="9863152" y="5866567"/>
            <a:ext cx="27565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8BD211-C967-C0F6-302F-79E3E26792F2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Descent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0000FF"/>
                </a:solidFill>
              </a:rPr>
              <a:t>현재 지점에서 미분을 이용해 </a:t>
            </a:r>
            <a:r>
              <a:rPr lang="en-US" altLang="ko-KR" dirty="0">
                <a:solidFill>
                  <a:srgbClr val="0000FF"/>
                </a:solidFill>
              </a:rPr>
              <a:t>gradient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  <a:endParaRPr lang="en-US" altLang="ko-KR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learning rate</a:t>
            </a:r>
            <a:r>
              <a:rPr lang="ko-KR" altLang="en-US" dirty="0"/>
              <a:t>를 곱하고</a:t>
            </a:r>
            <a:br>
              <a:rPr lang="en-US" altLang="ko-KR" dirty="0"/>
            </a:br>
            <a:r>
              <a:rPr lang="ko-KR" altLang="en-US" dirty="0"/>
              <a:t>반대 방향으로 </a:t>
            </a:r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2A641-46FA-3021-AF20-B29DF30F1A08}"/>
              </a:ext>
            </a:extLst>
          </p:cNvPr>
          <p:cNvSpPr txBox="1"/>
          <p:nvPr/>
        </p:nvSpPr>
        <p:spPr>
          <a:xfrm>
            <a:off x="4149849" y="384024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496268-A7CE-E13E-DAC1-DBD974028631}"/>
              </a:ext>
            </a:extLst>
          </p:cNvPr>
          <p:cNvCxnSpPr>
            <a:cxnSpLocks/>
          </p:cNvCxnSpPr>
          <p:nvPr/>
        </p:nvCxnSpPr>
        <p:spPr>
          <a:xfrm flipV="1">
            <a:off x="3962400" y="3479800"/>
            <a:ext cx="585979" cy="504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E9392-A81A-FBC9-5ADE-249011A82FC8}"/>
              </a:ext>
            </a:extLst>
          </p:cNvPr>
          <p:cNvCxnSpPr>
            <a:cxnSpLocks/>
          </p:cNvCxnSpPr>
          <p:nvPr/>
        </p:nvCxnSpPr>
        <p:spPr>
          <a:xfrm>
            <a:off x="2660910" y="5302324"/>
            <a:ext cx="642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60DBDC-C5FE-550E-6A82-DA4BDF829793}"/>
              </a:ext>
            </a:extLst>
          </p:cNvPr>
          <p:cNvSpPr txBox="1"/>
          <p:nvPr/>
        </p:nvSpPr>
        <p:spPr>
          <a:xfrm>
            <a:off x="3375938" y="511622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9B137-4A35-9646-E53A-18247A918FC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90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Descent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1A8FAE5-73B0-6A74-E6B4-B32D1BA45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210"/>
              </p:ext>
            </p:extLst>
          </p:nvPr>
        </p:nvGraphicFramePr>
        <p:xfrm>
          <a:off x="7106778" y="4361577"/>
          <a:ext cx="3295290" cy="139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520560" progId="Equation.DSMT4">
                  <p:embed/>
                </p:oleObj>
              </mc:Choice>
              <mc:Fallback>
                <p:oleObj name="Equation" r:id="rId2" imgW="1231560" imgH="52056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B1A8FAE5-73B0-6A74-E6B4-B32D1BA45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6778" y="4361577"/>
                        <a:ext cx="3295290" cy="1392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8BD211-C967-C0F6-302F-79E3E26792F2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Descent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현재 지점에서 미분을 이용해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0000FF"/>
                </a:solidFill>
              </a:rPr>
              <a:t>Gradient</a:t>
            </a:r>
            <a:r>
              <a:rPr lang="ko-KR" altLang="en-US" dirty="0">
                <a:solidFill>
                  <a:srgbClr val="0000FF"/>
                </a:solidFill>
              </a:rPr>
              <a:t>에 </a:t>
            </a:r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r>
              <a:rPr lang="ko-KR" altLang="en-US" dirty="0">
                <a:solidFill>
                  <a:srgbClr val="0000FF"/>
                </a:solidFill>
              </a:rPr>
              <a:t>를 곱하고</a:t>
            </a:r>
            <a:br>
              <a:rPr lang="en-US" altLang="ko-KR" dirty="0">
                <a:solidFill>
                  <a:srgbClr val="0000FF"/>
                </a:solidFill>
              </a:rPr>
            </a:br>
            <a:r>
              <a:rPr lang="ko-KR" altLang="en-US" dirty="0">
                <a:solidFill>
                  <a:srgbClr val="0000FF"/>
                </a:solidFill>
              </a:rPr>
              <a:t>반대 방향으로 </a:t>
            </a:r>
            <a:r>
              <a:rPr lang="en-US" altLang="ko-KR" dirty="0">
                <a:solidFill>
                  <a:srgbClr val="0000FF"/>
                </a:solidFill>
              </a:rPr>
              <a:t>weight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update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2A641-46FA-3021-AF20-B29DF30F1A08}"/>
              </a:ext>
            </a:extLst>
          </p:cNvPr>
          <p:cNvSpPr txBox="1"/>
          <p:nvPr/>
        </p:nvSpPr>
        <p:spPr>
          <a:xfrm>
            <a:off x="4149849" y="384024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0E9FE32-A3C3-2E7A-B336-99D741B0BB2D}"/>
              </a:ext>
            </a:extLst>
          </p:cNvPr>
          <p:cNvSpPr/>
          <p:nvPr/>
        </p:nvSpPr>
        <p:spPr>
          <a:xfrm rot="3600000">
            <a:off x="3858131" y="3488715"/>
            <a:ext cx="172227" cy="331056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FD5DA4-A6FF-B622-69D0-70C40688A8A3}"/>
              </a:ext>
            </a:extLst>
          </p:cNvPr>
          <p:cNvSpPr/>
          <p:nvPr/>
        </p:nvSpPr>
        <p:spPr>
          <a:xfrm>
            <a:off x="3843950" y="3774326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CE8A80-22C7-C23D-32F2-69E4E967BAF9}"/>
              </a:ext>
            </a:extLst>
          </p:cNvPr>
          <p:cNvSpPr txBox="1"/>
          <p:nvPr/>
        </p:nvSpPr>
        <p:spPr>
          <a:xfrm>
            <a:off x="2005052" y="3146711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Learning rate = 0.1</a:t>
            </a:r>
            <a:endParaRPr lang="ko-KR" altLang="en-US" dirty="0"/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8ACEB183-7918-E93C-E707-BD304CE81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742955"/>
              </p:ext>
            </p:extLst>
          </p:nvPr>
        </p:nvGraphicFramePr>
        <p:xfrm>
          <a:off x="7999094" y="5846826"/>
          <a:ext cx="2171065" cy="657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53800" progId="Equation.DSMT4">
                  <p:embed/>
                </p:oleObj>
              </mc:Choice>
              <mc:Fallback>
                <p:oleObj name="Equation" r:id="rId4" imgW="838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9094" y="5846826"/>
                        <a:ext cx="2171065" cy="65789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C1EA7B5-974B-93A0-8EE8-166C86F43499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23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444941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Descent Method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Arial"/>
                <a:ea typeface="맑은 고딕"/>
              </a:rPr>
              <a:t>Learning rate: </a:t>
            </a:r>
            <a:r>
              <a:rPr lang="ko-KR" altLang="en-US" sz="1400" dirty="0">
                <a:latin typeface="Arial"/>
                <a:ea typeface="맑은 고딕"/>
              </a:rPr>
              <a:t>파라미터를 얼마나 업데이트할 지 정하는 </a:t>
            </a:r>
            <a:r>
              <a:rPr lang="ko-KR" altLang="en-US" sz="1400" b="1" dirty="0" err="1">
                <a:solidFill>
                  <a:srgbClr val="0000FF"/>
                </a:solidFill>
                <a:latin typeface="Arial"/>
                <a:ea typeface="맑은 고딕"/>
              </a:rPr>
              <a:t>하이퍼파라미터</a:t>
            </a:r>
            <a:endParaRPr lang="en-US" altLang="ko-KR" sz="1400" b="1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34207A-05F7-B881-C44D-DDF2A78F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77" y="2738338"/>
            <a:ext cx="8441246" cy="294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FE482-7523-75D8-DBC6-4A64F3C38B32}"/>
              </a:ext>
            </a:extLst>
          </p:cNvPr>
          <p:cNvSpPr txBox="1"/>
          <p:nvPr/>
        </p:nvSpPr>
        <p:spPr>
          <a:xfrm>
            <a:off x="2227145" y="6022232"/>
            <a:ext cx="21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l-GR" altLang="ko-KR" dirty="0"/>
              <a:t>α</a:t>
            </a:r>
            <a:r>
              <a:rPr lang="en-US" altLang="ko-KR" dirty="0"/>
              <a:t>: 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2866F-7B97-2992-D629-7F83454890F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83E281-DF5E-418A-0412-9CF4FC2DD08B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83E281-DF5E-418A-0412-9CF4FC2DD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CE8C9A-24B1-B39F-BBD4-5F307D8DFF7F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CE8C9A-24B1-B39F-BBD4-5F307D8DF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9EB04-6B39-F819-674E-35B90E6BFDEB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9EB04-6B39-F819-674E-35B90E6B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F490CF-D945-0738-45D2-CA3E45322A82}"/>
              </a:ext>
            </a:extLst>
          </p:cNvPr>
          <p:cNvSpPr txBox="1"/>
          <p:nvPr/>
        </p:nvSpPr>
        <p:spPr>
          <a:xfrm>
            <a:off x="82550" y="1076899"/>
            <a:ext cx="546816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Descent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1EDD6-B296-4B4C-6FC2-F2FCA42A7380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48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3B28D-F292-7652-50C2-618DAFD3FFCF}"/>
              </a:ext>
            </a:extLst>
          </p:cNvPr>
          <p:cNvSpPr txBox="1"/>
          <p:nvPr/>
        </p:nvSpPr>
        <p:spPr>
          <a:xfrm>
            <a:off x="82550" y="1076899"/>
            <a:ext cx="546816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Descent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447C9-5CBB-7F38-CA0E-62842522BA9D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447C9-5CBB-7F38-CA0E-62842522B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C867B-3AD6-6DFA-6A60-AC1748A0F8F1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C867B-3AD6-6DFA-6A60-AC1748A0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500990-FF63-752D-12C4-EE63E23590EB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500990-FF63-752D-12C4-EE63E2359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34661FD7-5397-C77F-3B24-4361AD2DC84B}"/>
              </a:ext>
            </a:extLst>
          </p:cNvPr>
          <p:cNvSpPr/>
          <p:nvPr/>
        </p:nvSpPr>
        <p:spPr>
          <a:xfrm>
            <a:off x="5979826" y="145207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B168BA-13C4-00A9-BD84-C023CFA9D8E8}"/>
                  </a:ext>
                </a:extLst>
              </p:cNvPr>
              <p:cNvSpPr txBox="1"/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B168BA-13C4-00A9-BD84-C023CFA9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5290EA-53FD-D9A8-BAF3-271849261564}"/>
                  </a:ext>
                </a:extLst>
              </p:cNvPr>
              <p:cNvSpPr txBox="1"/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5290EA-53FD-D9A8-BAF3-27184926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3409DB9-9978-089C-080D-C0D3E9D73892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69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4FC9DE-3B0A-F591-D4CB-F6E4DD46D080}"/>
              </a:ext>
            </a:extLst>
          </p:cNvPr>
          <p:cNvSpPr/>
          <p:nvPr/>
        </p:nvSpPr>
        <p:spPr>
          <a:xfrm>
            <a:off x="5994471" y="395155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EB3AC-02DB-E825-EEAD-5809D9403D32}"/>
                  </a:ext>
                </a:extLst>
              </p:cNvPr>
              <p:cNvSpPr txBox="1"/>
              <p:nvPr/>
            </p:nvSpPr>
            <p:spPr>
              <a:xfrm>
                <a:off x="6296003" y="4283397"/>
                <a:ext cx="4409099" cy="745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EB3AC-02DB-E825-EEAD-5809D940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03" y="4283397"/>
                <a:ext cx="4409099" cy="745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36CA1286-168E-C1A6-CE4D-94CAAC16F338}"/>
              </a:ext>
            </a:extLst>
          </p:cNvPr>
          <p:cNvSpPr/>
          <p:nvPr/>
        </p:nvSpPr>
        <p:spPr>
          <a:xfrm>
            <a:off x="5979826" y="145207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DB42F-481C-7E37-E8EF-F2B6D70C0D01}"/>
                  </a:ext>
                </a:extLst>
              </p:cNvPr>
              <p:cNvSpPr txBox="1"/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DB42F-481C-7E37-E8EF-F2B6D70C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DE518-EE79-6A67-8BA8-AB6B43C335B4}"/>
                  </a:ext>
                </a:extLst>
              </p:cNvPr>
              <p:cNvSpPr txBox="1"/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DE518-EE79-6A67-8BA8-AB6B43C33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050ED-70E7-CF41-959D-55386E817563}"/>
                  </a:ext>
                </a:extLst>
              </p:cNvPr>
              <p:cNvSpPr txBox="1"/>
              <p:nvPr/>
            </p:nvSpPr>
            <p:spPr>
              <a:xfrm>
                <a:off x="6839392" y="5284769"/>
                <a:ext cx="2528321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050ED-70E7-CF41-959D-55386E81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92" y="5284769"/>
                <a:ext cx="2528321" cy="745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B6DA94-0ECB-66CB-3943-4892D48847DC}"/>
              </a:ext>
            </a:extLst>
          </p:cNvPr>
          <p:cNvSpPr txBox="1"/>
          <p:nvPr/>
        </p:nvSpPr>
        <p:spPr>
          <a:xfrm>
            <a:off x="82550" y="1076899"/>
            <a:ext cx="546816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Descent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11A8F72-6AE6-B0FB-47AB-947670CE8F83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75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CA1286-168E-C1A6-CE4D-94CAAC16F338}"/>
              </a:ext>
            </a:extLst>
          </p:cNvPr>
          <p:cNvSpPr/>
          <p:nvPr/>
        </p:nvSpPr>
        <p:spPr>
          <a:xfrm>
            <a:off x="5979826" y="145207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DB42F-481C-7E37-E8EF-F2B6D70C0D01}"/>
                  </a:ext>
                </a:extLst>
              </p:cNvPr>
              <p:cNvSpPr txBox="1"/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DB42F-481C-7E37-E8EF-F2B6D70C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92" y="1729926"/>
                <a:ext cx="433561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DE518-EE79-6A67-8BA8-AB6B43C335B4}"/>
                  </a:ext>
                </a:extLst>
              </p:cNvPr>
              <p:cNvSpPr txBox="1"/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DE518-EE79-6A67-8BA8-AB6B43C33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92" y="2763474"/>
                <a:ext cx="2440155" cy="745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B6DA94-0ECB-66CB-3943-4892D48847DC}"/>
              </a:ext>
            </a:extLst>
          </p:cNvPr>
          <p:cNvSpPr txBox="1"/>
          <p:nvPr/>
        </p:nvSpPr>
        <p:spPr>
          <a:xfrm>
            <a:off x="82550" y="1076899"/>
            <a:ext cx="5468164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Descent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0AA677-CE73-D22D-D508-CEA932E4E398}"/>
                  </a:ext>
                </a:extLst>
              </p:cNvPr>
              <p:cNvSpPr txBox="1"/>
              <p:nvPr/>
            </p:nvSpPr>
            <p:spPr>
              <a:xfrm>
                <a:off x="499223" y="5078857"/>
                <a:ext cx="2309671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ko-KR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0AA677-CE73-D22D-D508-CEA932E4E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5078857"/>
                <a:ext cx="2309671" cy="5852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0B5BF-DDC8-B9FB-9600-3ED162DF7C26}"/>
                  </a:ext>
                </a:extLst>
              </p:cNvPr>
              <p:cNvSpPr txBox="1"/>
              <p:nvPr/>
            </p:nvSpPr>
            <p:spPr>
              <a:xfrm>
                <a:off x="499223" y="5844584"/>
                <a:ext cx="2150139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ko-KR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0B5BF-DDC8-B9FB-9600-3ED162DF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5844584"/>
                <a:ext cx="2150139" cy="5852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05F1BD2-0BEB-DD94-3ABB-9ACA6CC1CA39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31262A-C3F8-2F15-1869-A909A5C1FFC5}"/>
              </a:ext>
            </a:extLst>
          </p:cNvPr>
          <p:cNvSpPr/>
          <p:nvPr/>
        </p:nvSpPr>
        <p:spPr>
          <a:xfrm>
            <a:off x="5994471" y="395155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9F4590-9042-5CAD-F2B5-CE7BE29EA642}"/>
                  </a:ext>
                </a:extLst>
              </p:cNvPr>
              <p:cNvSpPr txBox="1"/>
              <p:nvPr/>
            </p:nvSpPr>
            <p:spPr>
              <a:xfrm>
                <a:off x="6296003" y="4283397"/>
                <a:ext cx="4409099" cy="745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9F4590-9042-5CAD-F2B5-CE7BE29EA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03" y="4283397"/>
                <a:ext cx="4409099" cy="745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D266EA-F135-F0F5-356A-3D5A92658E16}"/>
                  </a:ext>
                </a:extLst>
              </p:cNvPr>
              <p:cNvSpPr txBox="1"/>
              <p:nvPr/>
            </p:nvSpPr>
            <p:spPr>
              <a:xfrm>
                <a:off x="6839392" y="5284769"/>
                <a:ext cx="2528321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D266EA-F135-F0F5-356A-3D5A9265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92" y="5284769"/>
                <a:ext cx="2528321" cy="745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902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7E94C-114C-D309-00B0-D2AD5085EC90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1EFE0-423E-EE7D-061A-C795640C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0" y="1905546"/>
            <a:ext cx="3458068" cy="26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D2BB56-6A32-1911-EE6C-8258FD80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6" y="1804318"/>
            <a:ext cx="6107241" cy="45220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26AA93-2A8F-D88C-C8D1-6BDF97FC3810}"/>
              </a:ext>
            </a:extLst>
          </p:cNvPr>
          <p:cNvCxnSpPr>
            <a:cxnSpLocks/>
          </p:cNvCxnSpPr>
          <p:nvPr/>
        </p:nvCxnSpPr>
        <p:spPr>
          <a:xfrm>
            <a:off x="3714316" y="2037555"/>
            <a:ext cx="3079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0066E-F50B-362F-90CB-EF78432A5E0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CDFBE6-601C-E142-6B0E-2CFD3E9C0B04}"/>
                  </a:ext>
                </a:extLst>
              </p:cNvPr>
              <p:cNvSpPr txBox="1"/>
              <p:nvPr/>
            </p:nvSpPr>
            <p:spPr>
              <a:xfrm>
                <a:off x="6979201" y="1909993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CDFBE6-601C-E142-6B0E-2CFD3E9C0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01" y="1909993"/>
                <a:ext cx="1400017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7E741B-67B9-F6CB-889E-B4E20A6FE18C}"/>
              </a:ext>
            </a:extLst>
          </p:cNvPr>
          <p:cNvSpPr txBox="1"/>
          <p:nvPr/>
        </p:nvSpPr>
        <p:spPr>
          <a:xfrm>
            <a:off x="7705149" y="312921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1972-781C-EAF3-2D5E-F44530B66A13}"/>
              </a:ext>
            </a:extLst>
          </p:cNvPr>
          <p:cNvSpPr txBox="1"/>
          <p:nvPr/>
        </p:nvSpPr>
        <p:spPr>
          <a:xfrm>
            <a:off x="7934501" y="15273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99849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Dataset: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kc_house_data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2014 ~ 2015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년 사이 판매된 주택 가격 데이터셋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21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변수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21,613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데이터로 구성됨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23784-36D0-854F-1BB0-0AC01937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40" y="2087719"/>
            <a:ext cx="5425440" cy="417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A922-7129-3678-AEF3-F3EE7FDF8691}"/>
              </a:ext>
            </a:extLst>
          </p:cNvPr>
          <p:cNvSpPr txBox="1"/>
          <p:nvPr/>
        </p:nvSpPr>
        <p:spPr>
          <a:xfrm>
            <a:off x="5994648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B3361-1014-2A27-ACFC-51EE8481650D}"/>
              </a:ext>
            </a:extLst>
          </p:cNvPr>
          <p:cNvSpPr txBox="1"/>
          <p:nvPr/>
        </p:nvSpPr>
        <p:spPr>
          <a:xfrm>
            <a:off x="7618739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침실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D2B57-2494-04BF-EC51-0F4E8656440A}"/>
              </a:ext>
            </a:extLst>
          </p:cNvPr>
          <p:cNvSpPr txBox="1"/>
          <p:nvPr/>
        </p:nvSpPr>
        <p:spPr>
          <a:xfrm>
            <a:off x="8923308" y="17491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화장실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6152F-71C9-3F6B-E696-3D7E05F4B38C}"/>
              </a:ext>
            </a:extLst>
          </p:cNvPr>
          <p:cNvSpPr txBox="1"/>
          <p:nvPr/>
        </p:nvSpPr>
        <p:spPr>
          <a:xfrm>
            <a:off x="10394180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C0154-ED73-B868-2F9F-B40651B9226D}"/>
              </a:ext>
            </a:extLst>
          </p:cNvPr>
          <p:cNvSpPr txBox="1"/>
          <p:nvPr/>
        </p:nvSpPr>
        <p:spPr>
          <a:xfrm>
            <a:off x="11464942" y="1749165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1F553-2B97-2751-7D7F-1D4EB5334797}"/>
              </a:ext>
            </a:extLst>
          </p:cNvPr>
          <p:cNvSpPr txBox="1"/>
          <p:nvPr/>
        </p:nvSpPr>
        <p:spPr>
          <a:xfrm>
            <a:off x="11464942" y="417656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2E3AA-1AF1-F29F-0143-D06C4F155DBE}"/>
              </a:ext>
            </a:extLst>
          </p:cNvPr>
          <p:cNvSpPr txBox="1"/>
          <p:nvPr/>
        </p:nvSpPr>
        <p:spPr>
          <a:xfrm>
            <a:off x="157480" y="6466840"/>
            <a:ext cx="4076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https://www.kaggle.com/datasets/shivachandel/kc-house-data/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648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1F9FF3-EC31-CC5B-536E-7DB43A25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6" y="1804318"/>
            <a:ext cx="6107241" cy="45220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3055F2-8259-C734-741C-A045A6C121E2}"/>
                  </a:ext>
                </a:extLst>
              </p:cNvPr>
              <p:cNvSpPr txBox="1"/>
              <p:nvPr/>
            </p:nvSpPr>
            <p:spPr>
              <a:xfrm>
                <a:off x="7120606" y="2706857"/>
                <a:ext cx="1424548" cy="551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3055F2-8259-C734-741C-A045A6C12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606" y="2706857"/>
                <a:ext cx="1424548" cy="551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6B21D3-61E5-F0C8-20E5-A59D953B2D09}"/>
                  </a:ext>
                </a:extLst>
              </p:cNvPr>
              <p:cNvSpPr txBox="1"/>
              <p:nvPr/>
            </p:nvSpPr>
            <p:spPr>
              <a:xfrm>
                <a:off x="7303119" y="3563313"/>
                <a:ext cx="105952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6B21D3-61E5-F0C8-20E5-A59D953B2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19" y="3563313"/>
                <a:ext cx="1059521" cy="379206"/>
              </a:xfrm>
              <a:prstGeom prst="rect">
                <a:avLst/>
              </a:prstGeom>
              <a:blipFill>
                <a:blip r:embed="rId5"/>
                <a:stretch>
                  <a:fillRect l="-5172" t="-17742" r="-4598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26AA93-2A8F-D88C-C8D1-6BDF97FC3810}"/>
              </a:ext>
            </a:extLst>
          </p:cNvPr>
          <p:cNvCxnSpPr>
            <a:cxnSpLocks/>
          </p:cNvCxnSpPr>
          <p:nvPr/>
        </p:nvCxnSpPr>
        <p:spPr>
          <a:xfrm>
            <a:off x="3265714" y="3091542"/>
            <a:ext cx="3679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2F5FD8-7051-3C5C-2CBC-BFFE912E6A0D}"/>
              </a:ext>
            </a:extLst>
          </p:cNvPr>
          <p:cNvCxnSpPr>
            <a:cxnSpLocks/>
          </p:cNvCxnSpPr>
          <p:nvPr/>
        </p:nvCxnSpPr>
        <p:spPr>
          <a:xfrm>
            <a:off x="2764971" y="3752916"/>
            <a:ext cx="4180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0066E-F50B-362F-90CB-EF78432A5E0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29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4FECD-BB1E-ECBF-77DB-7B8C0A38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6" y="1804318"/>
            <a:ext cx="6107241" cy="45220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DDDF26-11BE-1321-2405-70E4617DE3E1}"/>
              </a:ext>
            </a:extLst>
          </p:cNvPr>
          <p:cNvSpPr/>
          <p:nvPr/>
        </p:nvSpPr>
        <p:spPr>
          <a:xfrm>
            <a:off x="8497129" y="4232686"/>
            <a:ext cx="3341915" cy="2220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BE20A0-3D25-4992-C269-9D04AD98A9FD}"/>
              </a:ext>
            </a:extLst>
          </p:cNvPr>
          <p:cNvGrpSpPr/>
          <p:nvPr/>
        </p:nvGrpSpPr>
        <p:grpSpPr>
          <a:xfrm>
            <a:off x="8497130" y="1664473"/>
            <a:ext cx="3341915" cy="2220683"/>
            <a:chOff x="7641771" y="3211286"/>
            <a:chExt cx="3341915" cy="22206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30FAB4-86FB-2850-5E7A-C9EED0A5DACC}"/>
                </a:ext>
              </a:extLst>
            </p:cNvPr>
            <p:cNvSpPr/>
            <p:nvPr/>
          </p:nvSpPr>
          <p:spPr>
            <a:xfrm>
              <a:off x="7641771" y="3211286"/>
              <a:ext cx="3341915" cy="2220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A686E91-C58D-5259-DA79-42970F98FD42}"/>
                </a:ext>
              </a:extLst>
            </p:cNvPr>
            <p:cNvGrpSpPr/>
            <p:nvPr/>
          </p:nvGrpSpPr>
          <p:grpSpPr>
            <a:xfrm>
              <a:off x="7882606" y="3429000"/>
              <a:ext cx="2621294" cy="1743118"/>
              <a:chOff x="7882606" y="3429000"/>
              <a:chExt cx="2621294" cy="17431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FA8CA8A-801D-A783-8BDF-26A940C85AE3}"/>
                      </a:ext>
                    </a:extLst>
                  </p:cNvPr>
                  <p:cNvSpPr txBox="1"/>
                  <p:nvPr/>
                </p:nvSpPr>
                <p:spPr>
                  <a:xfrm>
                    <a:off x="7882606" y="4501357"/>
                    <a:ext cx="2621294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den>
                          </m:f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×−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FA8CA8A-801D-A783-8BDF-26A940C85A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2606" y="4501357"/>
                    <a:ext cx="2621294" cy="6707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B658CB7-AF7B-A6F5-6453-CB4F90C9CE81}"/>
                      </a:ext>
                    </a:extLst>
                  </p:cNvPr>
                  <p:cNvSpPr txBox="1"/>
                  <p:nvPr/>
                </p:nvSpPr>
                <p:spPr>
                  <a:xfrm>
                    <a:off x="7882606" y="3429000"/>
                    <a:ext cx="2582823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×−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</m:nary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B658CB7-AF7B-A6F5-6453-CB4F90C9C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2606" y="3429000"/>
                    <a:ext cx="2582823" cy="670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DDEA63-C38C-6BA0-2DFC-8DC7DA6A4C5A}"/>
                  </a:ext>
                </a:extLst>
              </p:cNvPr>
              <p:cNvSpPr txBox="1"/>
              <p:nvPr/>
            </p:nvSpPr>
            <p:spPr>
              <a:xfrm>
                <a:off x="8737965" y="4590002"/>
                <a:ext cx="2368276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sz="2000" b="1" i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sz="20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DDEA63-C38C-6BA0-2DFC-8DC7DA6A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965" y="4590002"/>
                <a:ext cx="2368276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8C2AA3-A858-5C4E-DA53-296B7656F895}"/>
                  </a:ext>
                </a:extLst>
              </p:cNvPr>
              <p:cNvSpPr txBox="1"/>
              <p:nvPr/>
            </p:nvSpPr>
            <p:spPr>
              <a:xfrm>
                <a:off x="8737965" y="5532543"/>
                <a:ext cx="222400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sz="2000" b="1" i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8C2AA3-A858-5C4E-DA53-296B7656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965" y="5532543"/>
                <a:ext cx="2224007" cy="585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495332-76B7-E456-6455-D9B1ABADD8B7}"/>
              </a:ext>
            </a:extLst>
          </p:cNvPr>
          <p:cNvCxnSpPr>
            <a:cxnSpLocks/>
          </p:cNvCxnSpPr>
          <p:nvPr/>
        </p:nvCxnSpPr>
        <p:spPr>
          <a:xfrm>
            <a:off x="5007429" y="5690573"/>
            <a:ext cx="2950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77EB6DA-D76B-6975-4EBA-85E8AD1B1F15}"/>
              </a:ext>
            </a:extLst>
          </p:cNvPr>
          <p:cNvCxnSpPr>
            <a:cxnSpLocks/>
          </p:cNvCxnSpPr>
          <p:nvPr/>
        </p:nvCxnSpPr>
        <p:spPr>
          <a:xfrm flipV="1">
            <a:off x="2808514" y="2775857"/>
            <a:ext cx="5312229" cy="145682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B8604C-9954-4998-9CCD-F7913DFDF325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 – Gradient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Descent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40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6846746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모델 등을 실행할 수 있는 무료 클라우드 서비스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모델 학습을 위해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일정 시간동안 무료로 사용할 수 있음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구글 계정으로 로그인해 사용 가능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(colab.research.google.com)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201859-EDE1-4AF9-8D4E-540AD5FE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87" y="1329082"/>
            <a:ext cx="2424113" cy="11331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F7B7D2-2841-4EEA-B3F3-85059C407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44"/>
          <a:stretch/>
        </p:blipFill>
        <p:spPr>
          <a:xfrm>
            <a:off x="2757487" y="2830922"/>
            <a:ext cx="6677026" cy="3646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751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923143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웹 브라우저에서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드라이브 접속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(drive.google.com)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설치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아래 사진 참고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87251A-2610-4C2C-9B5C-6D793993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31" y="2757359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9D996-8BDF-4BED-8F02-E3E623B6F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2972130" y="2757359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233539-3975-4601-BAF3-B87DA06828BA}"/>
              </a:ext>
            </a:extLst>
          </p:cNvPr>
          <p:cNvSpPr/>
          <p:nvPr/>
        </p:nvSpPr>
        <p:spPr>
          <a:xfrm>
            <a:off x="1090531" y="3479204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33C27C-B2CE-4ECE-891E-C0FD3F8D48AF}"/>
              </a:ext>
            </a:extLst>
          </p:cNvPr>
          <p:cNvSpPr/>
          <p:nvPr/>
        </p:nvSpPr>
        <p:spPr>
          <a:xfrm>
            <a:off x="2972130" y="4356309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153EB-ED93-46E8-8F08-B8D03D50B0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213"/>
          <a:stretch/>
        </p:blipFill>
        <p:spPr>
          <a:xfrm>
            <a:off x="4982724" y="2757359"/>
            <a:ext cx="2040511" cy="168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638290-3738-4FC9-9FA2-50673F2079C6}"/>
              </a:ext>
            </a:extLst>
          </p:cNvPr>
          <p:cNvSpPr/>
          <p:nvPr/>
        </p:nvSpPr>
        <p:spPr>
          <a:xfrm>
            <a:off x="4982725" y="4105633"/>
            <a:ext cx="2040511" cy="280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E68476-19B8-4087-BE1A-234F5D5D8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421" y="2757359"/>
            <a:ext cx="3903048" cy="215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D78FD3-1236-4F40-B361-AF330D77108A}"/>
              </a:ext>
            </a:extLst>
          </p:cNvPr>
          <p:cNvSpPr/>
          <p:nvPr/>
        </p:nvSpPr>
        <p:spPr>
          <a:xfrm>
            <a:off x="9266064" y="2757358"/>
            <a:ext cx="1746811" cy="2840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224C4C-A0FA-4628-B274-0F7785E0167D}"/>
              </a:ext>
            </a:extLst>
          </p:cNvPr>
          <p:cNvSpPr/>
          <p:nvPr/>
        </p:nvSpPr>
        <p:spPr>
          <a:xfrm>
            <a:off x="7249321" y="3431497"/>
            <a:ext cx="988085" cy="1377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BA404C-2683-4962-A7A1-70058D163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776" y="5068152"/>
            <a:ext cx="3903048" cy="968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253C3-5F9E-4234-9575-D3A694EA4E4B}"/>
              </a:ext>
            </a:extLst>
          </p:cNvPr>
          <p:cNvSpPr/>
          <p:nvPr/>
        </p:nvSpPr>
        <p:spPr>
          <a:xfrm>
            <a:off x="10183164" y="5170599"/>
            <a:ext cx="897181" cy="234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078889-C014-42F1-8610-E5048E0021DE}"/>
              </a:ext>
            </a:extLst>
          </p:cNvPr>
          <p:cNvSpPr/>
          <p:nvPr/>
        </p:nvSpPr>
        <p:spPr>
          <a:xfrm>
            <a:off x="1090531" y="4187972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66D579-3F6A-4848-987A-7CFBD1908317}"/>
              </a:ext>
            </a:extLst>
          </p:cNvPr>
          <p:cNvSpPr/>
          <p:nvPr/>
        </p:nvSpPr>
        <p:spPr>
          <a:xfrm>
            <a:off x="2916369" y="4687080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864A1F-F4FA-4F72-AD4D-517C64A8698D}"/>
              </a:ext>
            </a:extLst>
          </p:cNvPr>
          <p:cNvSpPr/>
          <p:nvPr/>
        </p:nvSpPr>
        <p:spPr>
          <a:xfrm>
            <a:off x="5057395" y="4455595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6D008D-D6A1-4600-93CE-929E39407FA0}"/>
              </a:ext>
            </a:extLst>
          </p:cNvPr>
          <p:cNvSpPr/>
          <p:nvPr/>
        </p:nvSpPr>
        <p:spPr>
          <a:xfrm>
            <a:off x="10571472" y="311229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D48DEA-500A-49F3-B14F-7339462349A7}"/>
              </a:ext>
            </a:extLst>
          </p:cNvPr>
          <p:cNvSpPr/>
          <p:nvPr/>
        </p:nvSpPr>
        <p:spPr>
          <a:xfrm>
            <a:off x="8288306" y="4455595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A9105B-B8CE-41F0-BC3F-8814D3C46672}"/>
              </a:ext>
            </a:extLst>
          </p:cNvPr>
          <p:cNvSpPr/>
          <p:nvPr/>
        </p:nvSpPr>
        <p:spPr>
          <a:xfrm>
            <a:off x="10602215" y="546673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805220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드라이브 내 실습 코드를 보관할 폴더 생성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띄어쓰기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한글 사용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실행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57BF96-ED02-4BEC-AECB-0E819C01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95" y="2327873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AB3ACA-1982-45C7-97A0-37B717595C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3775294" y="2327873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DD1749-0B95-4802-AF81-41FD718EFB03}"/>
              </a:ext>
            </a:extLst>
          </p:cNvPr>
          <p:cNvSpPr/>
          <p:nvPr/>
        </p:nvSpPr>
        <p:spPr>
          <a:xfrm>
            <a:off x="1893695" y="3049718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862A46-3EB4-4A7E-B198-5A3020763C32}"/>
              </a:ext>
            </a:extLst>
          </p:cNvPr>
          <p:cNvSpPr/>
          <p:nvPr/>
        </p:nvSpPr>
        <p:spPr>
          <a:xfrm>
            <a:off x="3775294" y="2407586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03DE892-D993-496E-8DB0-70DC6376E1C9}"/>
              </a:ext>
            </a:extLst>
          </p:cNvPr>
          <p:cNvSpPr/>
          <p:nvPr/>
        </p:nvSpPr>
        <p:spPr>
          <a:xfrm>
            <a:off x="1893695" y="375848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6EB7630-3666-445E-98EA-88F24C3F6F5A}"/>
              </a:ext>
            </a:extLst>
          </p:cNvPr>
          <p:cNvSpPr/>
          <p:nvPr/>
        </p:nvSpPr>
        <p:spPr>
          <a:xfrm>
            <a:off x="5153046" y="268280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3CAFF8C-23DA-4392-A55C-7768B83E5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5870793" y="2327873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215334-199D-42DB-A86C-90C1D8B4D7FD}"/>
              </a:ext>
            </a:extLst>
          </p:cNvPr>
          <p:cNvSpPr/>
          <p:nvPr/>
        </p:nvSpPr>
        <p:spPr>
          <a:xfrm>
            <a:off x="5870793" y="3926824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34F009B-325F-4D3A-8CC7-C8385C1423E1}"/>
              </a:ext>
            </a:extLst>
          </p:cNvPr>
          <p:cNvSpPr/>
          <p:nvPr/>
        </p:nvSpPr>
        <p:spPr>
          <a:xfrm>
            <a:off x="7277120" y="416870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F926EB-8587-458A-880D-ACC71A0A7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292" y="2327873"/>
            <a:ext cx="2346779" cy="1976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E71A03-21D1-4F46-A04E-D398ACD2CC11}"/>
              </a:ext>
            </a:extLst>
          </p:cNvPr>
          <p:cNvSpPr/>
          <p:nvPr/>
        </p:nvSpPr>
        <p:spPr>
          <a:xfrm>
            <a:off x="8023699" y="3374696"/>
            <a:ext cx="2073484" cy="2418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390FD9-069E-4E28-98D9-4A28A05ABCD2}"/>
              </a:ext>
            </a:extLst>
          </p:cNvPr>
          <p:cNvSpPr/>
          <p:nvPr/>
        </p:nvSpPr>
        <p:spPr>
          <a:xfrm>
            <a:off x="9644339" y="3693820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070642-EE4B-42FD-9939-E84854AF2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47"/>
          <a:stretch/>
        </p:blipFill>
        <p:spPr>
          <a:xfrm>
            <a:off x="1769392" y="4653408"/>
            <a:ext cx="8653216" cy="1746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66162AA-F231-44A6-A1D0-DABD7129347D}"/>
              </a:ext>
            </a:extLst>
          </p:cNvPr>
          <p:cNvSpPr txBox="1"/>
          <p:nvPr/>
        </p:nvSpPr>
        <p:spPr>
          <a:xfrm>
            <a:off x="5157281" y="595992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5042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32111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Code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6974986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강의콘텐츠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4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주차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차시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 code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및 데이터셋 다운로드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4B838-A817-43D8-1BD4-4A727A49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31" y="1921372"/>
            <a:ext cx="9884138" cy="4086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2AB896-800A-6EFF-A724-D5E86F3E2F6F}"/>
              </a:ext>
            </a:extLst>
          </p:cNvPr>
          <p:cNvSpPr/>
          <p:nvPr/>
        </p:nvSpPr>
        <p:spPr>
          <a:xfrm>
            <a:off x="1153931" y="4277338"/>
            <a:ext cx="588986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902BCC1-CFAE-BD28-2257-16226548BE19}"/>
              </a:ext>
            </a:extLst>
          </p:cNvPr>
          <p:cNvSpPr/>
          <p:nvPr/>
        </p:nvSpPr>
        <p:spPr>
          <a:xfrm>
            <a:off x="689153" y="4394044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41B6F5-41D8-69E4-1535-0F4753C85713}"/>
              </a:ext>
            </a:extLst>
          </p:cNvPr>
          <p:cNvSpPr/>
          <p:nvPr/>
        </p:nvSpPr>
        <p:spPr>
          <a:xfrm>
            <a:off x="1840786" y="4269777"/>
            <a:ext cx="1837022" cy="3123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FC8A88-BDB1-4EC1-106D-FE28AD78A7A0}"/>
              </a:ext>
            </a:extLst>
          </p:cNvPr>
          <p:cNvSpPr/>
          <p:nvPr/>
        </p:nvSpPr>
        <p:spPr>
          <a:xfrm>
            <a:off x="2219889" y="4646641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E007B-69CA-B73A-BD92-0EEDC2E683D5}"/>
              </a:ext>
            </a:extLst>
          </p:cNvPr>
          <p:cNvSpPr txBox="1"/>
          <p:nvPr/>
        </p:nvSpPr>
        <p:spPr>
          <a:xfrm>
            <a:off x="2586798" y="464664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데이터셋 업로드</a:t>
            </a:r>
          </a:p>
        </p:txBody>
      </p:sp>
    </p:spTree>
    <p:extLst>
      <p:ext uri="{BB962C8B-B14F-4D97-AF65-F5344CB8AC3E}">
        <p14:creationId xmlns:p14="http://schemas.microsoft.com/office/powerpoint/2010/main" val="218690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CA7A6-91F9-2951-89F8-AB833CAFC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6"/>
          <a:stretch/>
        </p:blipFill>
        <p:spPr>
          <a:xfrm>
            <a:off x="6185149" y="2121813"/>
            <a:ext cx="4125772" cy="3730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4258BC-A0C0-F7FC-14E5-CC3B9C051257}"/>
              </a:ext>
            </a:extLst>
          </p:cNvPr>
          <p:cNvSpPr/>
          <p:nvPr/>
        </p:nvSpPr>
        <p:spPr>
          <a:xfrm>
            <a:off x="6567512" y="3076629"/>
            <a:ext cx="1924786" cy="2776036"/>
          </a:xfrm>
          <a:prstGeom prst="roundRect">
            <a:avLst>
              <a:gd name="adj" fmla="val 3281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4C231-412B-8AC9-0001-4B65F949BC15}"/>
              </a:ext>
            </a:extLst>
          </p:cNvPr>
          <p:cNvSpPr txBox="1"/>
          <p:nvPr/>
        </p:nvSpPr>
        <p:spPr>
          <a:xfrm>
            <a:off x="8752666" y="3864730"/>
            <a:ext cx="3217547" cy="87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</a:t>
            </a:r>
            <a:r>
              <a:rPr lang="ko-KR" altLang="en-US" dirty="0"/>
              <a:t>정답 데이터 </a:t>
            </a:r>
            <a:r>
              <a:rPr lang="en-US" altLang="ko-KR" dirty="0"/>
              <a:t>(price)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X: </a:t>
            </a:r>
            <a:r>
              <a:rPr lang="ko-KR" altLang="en-US" dirty="0"/>
              <a:t>입력 데이터 </a:t>
            </a:r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806240-FD35-E177-3BA3-9E220359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31" y="2121813"/>
            <a:ext cx="4174955" cy="2035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95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8BD37D-493E-9801-C54B-5FB2BB46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2" y="1891487"/>
            <a:ext cx="4316921" cy="444265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22F1D69-74F9-707F-38EE-79393878C7BB}"/>
              </a:ext>
            </a:extLst>
          </p:cNvPr>
          <p:cNvCxnSpPr/>
          <p:nvPr/>
        </p:nvCxnSpPr>
        <p:spPr>
          <a:xfrm>
            <a:off x="2507673" y="3429000"/>
            <a:ext cx="399452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188B7-B071-A41B-DDCE-A1AA5EACC419}"/>
              </a:ext>
            </a:extLst>
          </p:cNvPr>
          <p:cNvSpPr txBox="1"/>
          <p:nvPr/>
        </p:nvSpPr>
        <p:spPr>
          <a:xfrm>
            <a:off x="5861295" y="5809968"/>
            <a:ext cx="575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X, Y </a:t>
            </a:r>
            <a:r>
              <a:rPr lang="ko-KR" altLang="en-US" b="1" dirty="0">
                <a:solidFill>
                  <a:srgbClr val="C00000"/>
                </a:solidFill>
              </a:rPr>
              <a:t>값의 </a:t>
            </a:r>
            <a:r>
              <a:rPr lang="en-US" altLang="ko-KR" b="1" dirty="0">
                <a:solidFill>
                  <a:srgbClr val="C00000"/>
                </a:solidFill>
              </a:rPr>
              <a:t>scale</a:t>
            </a:r>
            <a:r>
              <a:rPr lang="ko-KR" altLang="en-US" b="1" dirty="0">
                <a:solidFill>
                  <a:srgbClr val="C00000"/>
                </a:solidFill>
              </a:rPr>
              <a:t>이 너무 큰 경우 학습이 잘 안될 수 있음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C00000"/>
                </a:solidFill>
              </a:rPr>
              <a:t>Gaussian </a:t>
            </a:r>
            <a:r>
              <a:rPr lang="ko-KR" altLang="en-US" b="1" dirty="0">
                <a:solidFill>
                  <a:srgbClr val="C00000"/>
                </a:solidFill>
              </a:rPr>
              <a:t>정규화 수행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214B55-AF6E-146E-E91F-817343E97BB9}"/>
              </a:ext>
            </a:extLst>
          </p:cNvPr>
          <p:cNvGrpSpPr/>
          <p:nvPr/>
        </p:nvGrpSpPr>
        <p:grpSpPr>
          <a:xfrm>
            <a:off x="5959267" y="1891487"/>
            <a:ext cx="2484591" cy="3583419"/>
            <a:chOff x="6502198" y="3076628"/>
            <a:chExt cx="1924786" cy="27760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1C2965-D385-0A51-CDD9-9F5445C56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18" t="47227" r="44329"/>
            <a:stretch/>
          </p:blipFill>
          <p:spPr>
            <a:xfrm>
              <a:off x="6502198" y="3076628"/>
              <a:ext cx="1924786" cy="277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712A343-1A85-58C3-B168-1B8D1B25995A}"/>
                </a:ext>
              </a:extLst>
            </p:cNvPr>
            <p:cNvSpPr/>
            <p:nvPr/>
          </p:nvSpPr>
          <p:spPr>
            <a:xfrm>
              <a:off x="6502198" y="3076629"/>
              <a:ext cx="1924786" cy="2776036"/>
            </a:xfrm>
            <a:prstGeom prst="roundRect">
              <a:avLst>
                <a:gd name="adj" fmla="val 3281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3443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24656</TotalTime>
  <Words>1326</Words>
  <Application>Microsoft Office PowerPoint</Application>
  <PresentationFormat>와이드스크린</PresentationFormat>
  <Paragraphs>298</Paragraphs>
  <Slides>32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Cambria Math</vt:lpstr>
      <vt:lpstr>Times New Roman</vt:lpstr>
      <vt:lpstr>Wingdings</vt:lpstr>
      <vt:lpstr>1_Office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박병주</cp:lastModifiedBy>
  <cp:revision>1113</cp:revision>
  <dcterms:modified xsi:type="dcterms:W3CDTF">2024-09-24T02:00:29Z</dcterms:modified>
</cp:coreProperties>
</file>